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915FB73-E5FC-4F70-AF83-1AB9E771F5F6}">
  <a:tblStyle styleId="{F915FB73-E5FC-4F70-AF83-1AB9E771F5F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4fa127489d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4fa12748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720097690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72009769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0" Type="http://schemas.openxmlformats.org/officeDocument/2006/relationships/hyperlink" Target="https://docs.google.com/presentation/d/1TTKRhY9StLfv4SAZ0xGLkp_ngo_7aiLJEkSrpDDWa-o/view" TargetMode="External"/><Relationship Id="rId9" Type="http://schemas.openxmlformats.org/officeDocument/2006/relationships/hyperlink" Target="https://docs.google.com/presentation/d/1ORFJPUKK3LsQz_3Ychpxt-4KgOKzMos-NHAzmrgwF-g/view" TargetMode="External"/><Relationship Id="rId5" Type="http://schemas.openxmlformats.org/officeDocument/2006/relationships/hyperlink" Target="https://docs.google.com/presentation/d/1TTKRhY9StLfv4SAZ0xGLkp_ngo_7aiLJEkSrpDDWa-o/view" TargetMode="External"/><Relationship Id="rId6" Type="http://schemas.openxmlformats.org/officeDocument/2006/relationships/hyperlink" Target="https://docs.google.com/presentation/d/109VQQzUTpB88BzTp5VGAKLEwIYnZdCOZ4sF-46w3abs/view" TargetMode="External"/><Relationship Id="rId7" Type="http://schemas.openxmlformats.org/officeDocument/2006/relationships/hyperlink" Target="https://docs.google.com/presentation/d/1jn9TuaPOoo4-wX9s2kNSNgqsBhU0GhxH1Z9ydSVYFYg/view" TargetMode="External"/><Relationship Id="rId8" Type="http://schemas.openxmlformats.org/officeDocument/2006/relationships/hyperlink" Target="https://docs.google.com/presentation/d/1bjeCWMVZUFCs5PIP-b1ph9e7LS2KROLxjybkIXY6GEM/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09VQQzUTpB88BzTp5VGAKLEwIYnZdCOZ4sF-46w3abs/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jn9TuaPOoo4-wX9s2kNSNgqsBhU0GhxH1Z9ydSVYFYg/vie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{F915FB73-E5FC-4F70-AF83-1AB9E771F5F6}</a:tableStyleId>
              </a:tblPr>
              <a:tblGrid>
                <a:gridCol w="1633350"/>
                <a:gridCol w="4045800"/>
                <a:gridCol w="3669725"/>
              </a:tblGrid>
              <a:tr h="258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10: Diversity of Abolitionist Voices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35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unique experiences and perspectives of abolitionists shape their efforts in the movement?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727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Perspective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2852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Mini-Research Project - Abolitionists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Materials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3727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Emancipation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Quote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7456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(15</a:t>
            </a:r>
            <a:r>
              <a:rPr lang="en" sz="1800">
                <a:solidFill>
                  <a:schemeClr val="dk1"/>
                </a:solidFill>
                <a:latin typeface="Plus Jakarta Sans Medium"/>
                <a:ea typeface="Plus Jakarta Sans Medium"/>
                <a:cs typeface="Plus Jakarta Sans Medium"/>
                <a:sym typeface="Plus Jakarta Sans Medium"/>
              </a:rPr>
              <a:t>0</a:t>
            </a:r>
            <a:r>
              <a:rPr lang="en" sz="1800">
                <a:solidFill>
                  <a:schemeClr val="dk1"/>
                </a:solidFill>
                <a:latin typeface="Plus Jakarta Sans Medium"/>
                <a:ea typeface="Plus Jakarta Sans Medium"/>
                <a:cs typeface="Plus Jakarta Sans Medium"/>
                <a:sym typeface="Plus Jakarta Sans Medium"/>
              </a:rPr>
              <a:t>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{F915FB73-E5FC-4F70-AF83-1AB9E771F5F6}</a:tableStyleId>
              </a:tblPr>
              <a:tblGrid>
                <a:gridCol w="1673200"/>
                <a:gridCol w="4057350"/>
                <a:gridCol w="3702950"/>
              </a:tblGrid>
              <a:tr h="3495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Diversity of Abolitionist Voices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3491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In this lesson students will be participating in a Mini-Research Project that </a:t>
                      </a:r>
                      <a:r>
                        <a:rPr lang="en" sz="1200">
                          <a:solidFill>
                            <a:schemeClr val="dk1"/>
                          </a:solidFill>
                          <a:latin typeface="Inter"/>
                          <a:ea typeface="Inter"/>
                          <a:cs typeface="Inter"/>
                          <a:sym typeface="Inter"/>
                        </a:rPr>
                        <a:t>culminates</a:t>
                      </a:r>
                      <a:r>
                        <a:rPr lang="en" sz="1200">
                          <a:solidFill>
                            <a:schemeClr val="dk1"/>
                          </a:solidFill>
                          <a:latin typeface="Inter"/>
                          <a:ea typeface="Inter"/>
                          <a:cs typeface="Inter"/>
                          <a:sym typeface="Inter"/>
                        </a:rPr>
                        <a:t> in a Group Interview. For the project, students should ideally work in groups of two or three to research a particular abolitionist. Consider your goal during the interview process. Would you like to have students encounter a wide variety of abolitionists or dive more deeply into a few ones? This will determine the size of your groups. If you want to have students encounter a wide variety, then you’ll want to have all 15 abolitionists selected by your students and thus they will likely be in groups of two. If you want to dive deeper, then you’ll either have student groups stay at two or three with multiple groups researching the same abolitionist OR you’ll have larger student groups of four to five students. Introduce Part A of the project and explain your expectations for the flyer. Additionally, review the Disciplinary Skill Definitions to ground students in focus of their research. Provide students with adequate time to conduct research and create their flyers (45-60 minutes). Be sure to review best practices including how to find and cite good sources. If they have, teachers can structure the research portion of the class period based on their own norms.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3423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group size and members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5"/>
                        </a:rPr>
                        <a:t>Mini Research Project - Abolitionists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Explain Part A</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best practices and expectations for student research</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Listen and ask questions about Mini Research Project- Part A</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sit near group members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Conduct </a:t>
                      </a:r>
                      <a:r>
                        <a:rPr lang="en" sz="1200">
                          <a:solidFill>
                            <a:schemeClr val="dk1"/>
                          </a:solidFill>
                          <a:latin typeface="Inter"/>
                          <a:ea typeface="Inter"/>
                          <a:cs typeface="Inter"/>
                          <a:sym typeface="Inter"/>
                        </a:rPr>
                        <a:t>research</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Create flyer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492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Upon completion, have students post their flyers around the classroom or in a nearby hallway. Students will engage in a gallery walk to get a preview and introduction to abolitionists in the antebellum period. While students travel through the gallery walk, they will take notes on page 3 of their worksheet. They will conclude by considering a similarity between their researched figure and another.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067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directions and supplies to hang flyers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page 3 and provide </a:t>
                      </a:r>
                      <a:r>
                        <a:rPr lang="en" sz="1200">
                          <a:latin typeface="Inter"/>
                          <a:ea typeface="Inter"/>
                          <a:cs typeface="Inter"/>
                          <a:sym typeface="Inter"/>
                        </a:rPr>
                        <a:t>expectations</a:t>
                      </a:r>
                      <a:r>
                        <a:rPr lang="en" sz="1200">
                          <a:latin typeface="Inter"/>
                          <a:ea typeface="Inter"/>
                          <a:cs typeface="Inter"/>
                          <a:sym typeface="Inter"/>
                        </a:rPr>
                        <a:t> and directions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Walk with students and ask comprehension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Post flyers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Travel through Gallery Walk</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notes and comparison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(150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658325"/>
          <a:ext cx="3000000" cy="3000000"/>
        </p:xfrm>
        <a:graphic>
          <a:graphicData uri="http://schemas.openxmlformats.org/drawingml/2006/table">
            <a:tbl>
              <a:tblPr>
                <a:noFill/>
                <a:tableStyleId>{F915FB73-E5FC-4F70-AF83-1AB9E771F5F6}</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Diversity of Abolitionist Voices</a:t>
                      </a:r>
                      <a:r>
                        <a:rPr b="1" lang="en" sz="1300">
                          <a:solidFill>
                            <a:schemeClr val="dk1"/>
                          </a:solidFill>
                          <a:latin typeface="Inter"/>
                          <a:ea typeface="Inter"/>
                          <a:cs typeface="Inter"/>
                          <a:sym typeface="Inter"/>
                        </a:rPr>
                        <a: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Explain to students that they will be participating in a group interview for their Unit 7 Assessment. The students will participate as the abolitionist they researched in the class period. The teacher will act as the founder of an abolitionist organization, “Liberty Advocates Network,” who is seeking to hire. Page 4 of the Mini Research Project contains the job descriptions. To prepare for the interview, students will need to create a resume on behalf of the abolitionist they researched, determine which position(s) they are interested in applying for, and answer the sample interview questions for those positions. The resume template and sample interview questions are found on pages 5 and 6. The students will use information from their research and flyer to complete this work.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4-6</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Explain Part B tasks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Explain the job description for each of the positions you plan to conduct interviews for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Review expectations for group work</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details about what to include on a resume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Listen and ask questions about Mini Research Project- Part B</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Create a resume on behalf of the researched abolitionist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which positions they would like to interview for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sample interview questions for those positions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Explain to students that interviewers often conclude by asking if the interviewee has any questions about the position or company. Have students write an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with questions they have generated about the organization and expectations of the positions.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Preview</a:t>
                      </a:r>
                      <a:r>
                        <a:rPr lang="en" sz="1200">
                          <a:solidFill>
                            <a:srgbClr val="000000"/>
                          </a:solidFill>
                          <a:latin typeface="Inter"/>
                          <a:ea typeface="Inter"/>
                          <a:cs typeface="Inter"/>
                          <a:sym typeface="Inter"/>
                        </a:rPr>
                        <a:t> the process of group interviews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Explain Exit Ticket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Exit Ticket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(150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88" name="Google Shape;88;p1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89" name="Google Shape;89;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6"/>
          <p:cNvGraphicFramePr/>
          <p:nvPr/>
        </p:nvGraphicFramePr>
        <p:xfrm>
          <a:off x="279838" y="658325"/>
          <a:ext cx="3000000" cy="3000000"/>
        </p:xfrm>
        <a:graphic>
          <a:graphicData uri="http://schemas.openxmlformats.org/drawingml/2006/table">
            <a:tbl>
              <a:tblPr>
                <a:noFill/>
                <a:tableStyleId>{F915FB73-E5FC-4F70-AF83-1AB9E771F5F6}</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Diversity of Abolitionist Voices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7.43 Analyze the daily lives of those who were not allowed to participate in the formation of the US government or were denied access to civil rights, such as voting and/or citizenship using primary sources (e.g., the writings of Olaudah Equiano and Harriet Jacobs).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7.45 Evaluate the causes and impacts of at least one rebellion led by enslaved individuals in the 18th or early 19th century (e.g., the Stono Rebellion, Nat Turner’s Rebellion, Denmark Vesey’s Rebellion).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7.57 Analyze the complex and varied lives and experiences of enslaved people and free Black Americans between 1800-1877.</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7.58 Evaluate the growth and international context of the Abolitionist movement, including the effectiveness of various tactics and leaders by analyzing primary and secondary sources –– including the perspectives of abolitionists such as Sojourner Truth, Harriet Tubman, Elizabeth Freeman, Henry Highland Garnet and Frederick Douglass.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7.62 Analyze societal confines and constraints within social reform movements of the 19th century, including the role of gender, sexuality, religion and race.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92" name="Google Shape;92;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93" name="Google Shape;93;p1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